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664" r:id="rId2"/>
    <p:sldId id="665" r:id="rId3"/>
    <p:sldId id="666" r:id="rId4"/>
    <p:sldId id="667" r:id="rId5"/>
    <p:sldId id="668" r:id="rId6"/>
    <p:sldId id="669" r:id="rId7"/>
    <p:sldId id="749" r:id="rId8"/>
    <p:sldId id="750" r:id="rId9"/>
    <p:sldId id="751" r:id="rId10"/>
    <p:sldId id="674" r:id="rId11"/>
    <p:sldId id="748" r:id="rId12"/>
    <p:sldId id="677" r:id="rId13"/>
    <p:sldId id="679" r:id="rId14"/>
    <p:sldId id="680" r:id="rId15"/>
    <p:sldId id="681" r:id="rId16"/>
    <p:sldId id="728" r:id="rId17"/>
    <p:sldId id="685" r:id="rId18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>
        <p:scale>
          <a:sx n="100" d="100"/>
          <a:sy n="100" d="100"/>
        </p:scale>
        <p:origin x="-83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5A3F-2ABC-44E2-82A3-87DE9FB58951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0246A-B234-4F5B-9456-76941B536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38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8008-E424-4654-94C9-574D8C9903FD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874F7-DC4A-4F8B-B04D-647E703E8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3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2761"/>
              </p:ext>
            </p:extLst>
          </p:nvPr>
        </p:nvGraphicFramePr>
        <p:xfrm>
          <a:off x="899592" y="831146"/>
          <a:ext cx="7488831" cy="328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7"/>
                <a:gridCol w="998508"/>
                <a:gridCol w="1152128"/>
                <a:gridCol w="1080120"/>
                <a:gridCol w="1512168"/>
              </a:tblGrid>
              <a:tr h="79415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SEKTÖR </a:t>
                      </a:r>
                    </a:p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ADI</a:t>
                      </a:r>
                      <a:r>
                        <a:rPr lang="tr-T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İŞ </a:t>
                      </a:r>
                    </a:p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ADEDİ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BİTEN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DEVAM EDEN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BAŞLAMAYAN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66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ÇEVRE VE ŞEHİRCİLİK BAKANLIĞI </a:t>
                      </a:r>
                    </a:p>
                    <a:p>
                      <a:r>
                        <a:rPr lang="tr-TR" sz="1400" dirty="0" smtClean="0"/>
                        <a:t>GENEL BÜTCE İNŞAATLARI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</a:t>
                      </a:r>
                      <a:endParaRPr lang="tr-TR" sz="1400" dirty="0"/>
                    </a:p>
                  </a:txBody>
                  <a:tcPr/>
                </a:tc>
              </a:tr>
              <a:tr h="39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DİĞER KURUM İNŞAATLARI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12</a:t>
                      </a:r>
                      <a:endParaRPr lang="tr-TR" sz="1400" dirty="0"/>
                    </a:p>
                  </a:txBody>
                  <a:tcPr/>
                </a:tc>
              </a:tr>
              <a:tr h="39106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HAYIRSEVER</a:t>
                      </a:r>
                      <a:r>
                        <a:rPr lang="tr-TR" sz="1400" baseline="0" dirty="0" smtClean="0"/>
                        <a:t> İNŞAATLARI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---</a:t>
                      </a:r>
                      <a:endParaRPr lang="tr-TR" sz="1400" dirty="0"/>
                    </a:p>
                  </a:txBody>
                  <a:tcPr/>
                </a:tc>
              </a:tr>
              <a:tr h="31766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CAMİİ</a:t>
                      </a:r>
                      <a:r>
                        <a:rPr lang="tr-TR" sz="1400" baseline="0" dirty="0" smtClean="0"/>
                        <a:t> İNŞAATLARI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3</a:t>
                      </a:r>
                      <a:endParaRPr lang="tr-TR" sz="1400" dirty="0"/>
                    </a:p>
                  </a:txBody>
                  <a:tcPr/>
                </a:tc>
              </a:tr>
              <a:tr h="50529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TARIMSAL VE HAYVANCILIK + DERİCİLİK</a:t>
                      </a:r>
                      <a:r>
                        <a:rPr lang="tr-TR" sz="1400" baseline="0" dirty="0" smtClean="0"/>
                        <a:t> İNŞAATLARI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22</a:t>
                      </a:r>
                      <a:endParaRPr lang="tr-TR" sz="1400" dirty="0"/>
                    </a:p>
                  </a:txBody>
                  <a:tcPr/>
                </a:tc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TOPLAM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80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39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275856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</a:rPr>
              <a:t>    İCMAL</a:t>
            </a:r>
            <a:endParaRPr lang="tr-TR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92123"/>
              </p:ext>
            </p:extLst>
          </p:nvPr>
        </p:nvGraphicFramePr>
        <p:xfrm>
          <a:off x="899592" y="4365104"/>
          <a:ext cx="7488832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0664"/>
                <a:gridCol w="1838168"/>
              </a:tblGrid>
              <a:tr h="1390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TOPLAM KONTROLLÜK SAYISI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HAZIRLANAN YAPI YAKLAŞIK</a:t>
                      </a:r>
                      <a:r>
                        <a:rPr lang="tr-TR" sz="1400" baseline="0" dirty="0" smtClean="0"/>
                        <a:t> MALİYETİ SAYISI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99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HAZIRLANAN ÖDENEK TEMİNİ ESAS YAKLAŞIK MALİYET SAYISI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TOPLAM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140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7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07866"/>
              </p:ext>
            </p:extLst>
          </p:nvPr>
        </p:nvGraphicFramePr>
        <p:xfrm>
          <a:off x="827585" y="399029"/>
          <a:ext cx="7848873" cy="5068449"/>
        </p:xfrm>
        <a:graphic>
          <a:graphicData uri="http://schemas.openxmlformats.org/drawingml/2006/table">
            <a:tbl>
              <a:tblPr/>
              <a:tblGrid>
                <a:gridCol w="372719"/>
                <a:gridCol w="2086043"/>
                <a:gridCol w="730235"/>
                <a:gridCol w="751801"/>
                <a:gridCol w="973643"/>
                <a:gridCol w="1278246"/>
                <a:gridCol w="604806"/>
                <a:gridCol w="1051380"/>
              </a:tblGrid>
              <a:tr h="525762">
                <a:tc gridSpan="8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MÜDÜRLÜĞÜMÜZ DENETİMİ ALTINDA YAPIMLARI DEVAM EDEN </a:t>
                      </a:r>
                    </a:p>
                    <a:p>
                      <a:pPr algn="ctr" fontAlgn="ctr"/>
                      <a:r>
                        <a:rPr lang="tr-T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DİĞER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KURUM YATIRIMLARI</a:t>
                      </a:r>
                    </a:p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5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İşe </a:t>
                      </a: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Başlama </a:t>
                      </a:r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Tarihi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Bitim Tarihi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Teklif Bedeli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Müteahhidi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İdaresi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Açıklama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Baklan İlçe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Emniyet Amirliği Yapım İşi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18.04.2016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13.02.2017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2.36.5000,00 TL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Gökhan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Oto.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İnş.San.Tic.Ltd.Şti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BİTTİ</a:t>
                      </a:r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Serinhisar İlçe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Emn.Amirliği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Yapım İşi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09.05.2016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04.03.2017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2.880.000,00 TL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Lata Yapı Taah.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Hayv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..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İnş.Teks.San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BİTTİ</a:t>
                      </a:r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Bekilli İlçe Emniyet Amirliği Yapım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27/10/2016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22/08/2017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2.920.000,00 TL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Gökhan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Oto.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İnş.San.Tic.Ltd.Şti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70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Güney Hükümet Konağı Asansör Yapım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20/01/2017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29/04/2017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99.000,00.-TL.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Cirit Asansör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BİTTİ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Fen Lisesi Güçlendirme  ve Onarım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18/05/2017</a:t>
                      </a:r>
                    </a:p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04/12/2017</a:t>
                      </a:r>
                    </a:p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1.555.000,00.-TL.</a:t>
                      </a: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Lata Yapı Taah.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Hayv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..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İnş.Teks.San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%5</a:t>
                      </a:r>
                    </a:p>
                  </a:txBody>
                  <a:tcPr marL="5431" marR="5431" marT="5431" marB="0" anchor="ctr"/>
                </a:tc>
              </a:tr>
              <a:tr h="3545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Polis  Evi Kapalı Teras Yapım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29/03/2017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29/05/2017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57.540,00.-TL.</a:t>
                      </a: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Alta mira mimarlık 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turz.san.tiv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Ltd. 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şti.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BİTTİ</a:t>
                      </a:r>
                    </a:p>
                  </a:txBody>
                  <a:tcPr marL="5431" marR="5431" marT="5431" marB="0" anchor="ctr"/>
                </a:tc>
              </a:tr>
              <a:tr h="5049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Pamukkale Kuzey Kapısı  Zemin Kaplama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14/07/2016</a:t>
                      </a:r>
                      <a:endParaRPr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15/04/2017</a:t>
                      </a:r>
                    </a:p>
                    <a:p>
                      <a:pPr algn="ctr" fontAlgn="b"/>
                      <a:endParaRPr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263.684,16-TL.</a:t>
                      </a: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Gökhan Mühendislik  Oto. İnş. San. Tic. 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Ltd.Şti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BİTTİ</a:t>
                      </a:r>
                    </a:p>
                  </a:txBody>
                  <a:tcPr marL="5431" marR="5431" marT="5431" marB="0" anchor="ctr"/>
                </a:tc>
              </a:tr>
              <a:tr h="5049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Jandarma  Komutanlığı  </a:t>
                      </a:r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Karahayıt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Yerel Eğitim  Merkezi  Açık Havuz  Onarım İşi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22/11/2016</a:t>
                      </a:r>
                      <a:endParaRPr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19/02/2017</a:t>
                      </a:r>
                      <a:endParaRPr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98.000,00-TL.</a:t>
                      </a: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Çagatay</a:t>
                      </a: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Yıldız inşaat Ltd. Şti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YİKOB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BİTTİ</a:t>
                      </a:r>
                    </a:p>
                  </a:txBody>
                  <a:tcPr marL="5431" marR="5431" marT="54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6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19026"/>
              </p:ext>
            </p:extLst>
          </p:nvPr>
        </p:nvGraphicFramePr>
        <p:xfrm>
          <a:off x="467544" y="260648"/>
          <a:ext cx="8208914" cy="6324891"/>
        </p:xfrm>
        <a:graphic>
          <a:graphicData uri="http://schemas.openxmlformats.org/drawingml/2006/table">
            <a:tbl>
              <a:tblPr/>
              <a:tblGrid>
                <a:gridCol w="389816"/>
                <a:gridCol w="2547317"/>
                <a:gridCol w="398149"/>
                <a:gridCol w="786287"/>
                <a:gridCol w="1018306"/>
                <a:gridCol w="1336881"/>
                <a:gridCol w="632549"/>
                <a:gridCol w="1099609"/>
              </a:tblGrid>
              <a:tr h="52576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MÜDÜRLÜĞÜMÜZ DENETİMİ ALTINDA YAPIMLARI DEVAM EDEN </a:t>
                      </a:r>
                    </a:p>
                    <a:p>
                      <a:pPr algn="ctr" fontAlgn="ctr"/>
                      <a:r>
                        <a:rPr lang="tr-T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DİĞER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KURUM YATIRIMLARI(DEVAM EDEN)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5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İşe </a:t>
                      </a:r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Başlama </a:t>
                      </a:r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Tarihi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 Bitim Tarihi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Teklif Bedeli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Müteahhidi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İdaresi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Açıklama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Merkezefendi</a:t>
                      </a:r>
                      <a:r>
                        <a:rPr lang="tr-TR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Sosyal Yardımlaşma Vakfı 200 Kişilik  Kız  Öğrenci Yurdu İnşaatı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EDİLDİ, İHALE İNCELEME İŞLEMLERİ DEVAM EDİYOR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Sarayköy Sosyal Yardımlaşma</a:t>
                      </a:r>
                      <a:r>
                        <a:rPr lang="tr-TR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Vakfı 100 Kişilik Öğrenci Yurdu İnşaatı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 EDİLDİ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SÖZLEŞME AŞAMASINDA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71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Pamukkale</a:t>
                      </a:r>
                      <a:r>
                        <a:rPr lang="tr-TR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Sosyal Yardımlaşma Vakfı 200 Kişilik Erkek Öğrenci Yurdu İnşaatı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 ÖNCESİ ÇALIŞMALARI DEVAM EDİYOR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Honaz Sosyal Yardımlaşma Vakfı 200 Kişilik  Öğrenci Yurdu İnşaatı 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Serinhisar İlçesi  16 Derslikli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Okul  Yapım İşi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YAKLAŞIK MALİYETİ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TAMAMLANDI, İHALEYE ÇIKACAK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Çameli ilçesi 12 derslikli imama hatip lisesi  yapım işi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 ÖNCESİ ÇALIŞMALARI DEVAM EDİYOR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Açık Ceza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İnfaz Kurumları  Müdürlüğü  Ek Depo Yapım işi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YAKLAŞIK MALİYETİ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TAMAMLANDI, İHALE İÇİN İLANA ÇIKTI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 ilçesi   Halk Eğitim Merkezi  Yapım işi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 ÖNCESİ ÇALIŞMALARI DEVAM EDİYOR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016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Gültepe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İmam  Hatip  Ortaokulu Güçlendirme ve onarım işi 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İHALE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EDİLDİ, İHALE İNCELEME İŞLEMLERİ DEVAM EDİYOR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Kaklık –Akköy Jandarma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Karakol  Komutanlığı Hizmet  binası Mantolama  işi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Kaklık –Akköy Jandarma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Karakol  Komutanlığı Lojman Mantolama  işi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</a:t>
                      </a: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26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İbrahim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Çinkaya</a:t>
                      </a:r>
                      <a:r>
                        <a:rPr lang="tr-T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Sosyal Bilimler Lisesine Yapılacak Spor Salonu Yapım İşi</a:t>
                      </a: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MİLLİ EĞİTİM MÜDÜRLÜĞÜNDEN PROJELER HENÜZ</a:t>
                      </a:r>
                      <a:r>
                        <a:rPr lang="tr-T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GELMEDİ</a:t>
                      </a:r>
                      <a:endParaRPr lang="tr-T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1" marR="5431" marT="54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16257"/>
              </p:ext>
            </p:extLst>
          </p:nvPr>
        </p:nvGraphicFramePr>
        <p:xfrm>
          <a:off x="395536" y="1196751"/>
          <a:ext cx="8352928" cy="3875175"/>
        </p:xfrm>
        <a:graphic>
          <a:graphicData uri="http://schemas.openxmlformats.org/drawingml/2006/table">
            <a:tbl>
              <a:tblPr/>
              <a:tblGrid>
                <a:gridCol w="485531"/>
                <a:gridCol w="5624740"/>
                <a:gridCol w="2242657"/>
              </a:tblGrid>
              <a:tr h="4991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tr-T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YILI DEVAM EDEN TARIMSAL </a:t>
                      </a:r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YAPILAR VE HAYVANCILIK </a:t>
                      </a:r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İNŞAATLARI</a:t>
                      </a:r>
                    </a:p>
                    <a:p>
                      <a:pPr algn="ctr" fontAlgn="ctr"/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7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Açıklama</a:t>
                      </a: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41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Tavas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Aydoğdu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Köyü Kadir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İNCEKARA’ya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ait 50 Baş Süt Sığırcılığı Tesisi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Acıpayam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İlçesi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Yeşilyuva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Beldesi Kerim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ACAR'a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ait 250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Baş Keçi Yetiştiriciliği Tesisi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İli Serinhisar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İlçesi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Nihat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TONKUL'a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ait 100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Baş Süt Sığırı Besiciliği Tesisi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Acıpayam İlçesi,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Yazır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Kasabası Şaban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TUNÇ’a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ait 50 Baş Kapasiteli Besi Sığırı Yetiştiriciliği Tesisi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Merkez İrfan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DAŞÇI’ya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ait Hayvancılık Tesisi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17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Tavas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ilçesi   Yarımca et ve Süt  ürünleri  Hayvancılık ve Tarım san. Tic. </a:t>
                      </a:r>
                      <a:r>
                        <a:rPr lang="tr-T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Ltl.şti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ait Damızlık  500 başlık düve Yetiştiriciliği  proje yapım işi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 Devam Ediyor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7" marR="2177" marT="2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3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52071"/>
              </p:ext>
            </p:extLst>
          </p:nvPr>
        </p:nvGraphicFramePr>
        <p:xfrm>
          <a:off x="395536" y="522426"/>
          <a:ext cx="8208912" cy="5867917"/>
        </p:xfrm>
        <a:graphic>
          <a:graphicData uri="http://schemas.openxmlformats.org/drawingml/2006/table">
            <a:tbl>
              <a:tblPr/>
              <a:tblGrid>
                <a:gridCol w="709165"/>
                <a:gridCol w="6131596"/>
                <a:gridCol w="1368151"/>
              </a:tblGrid>
              <a:tr h="5303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2017 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YILI 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DEVAM EDEN CAMİ 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İNŞAATLARI</a:t>
                      </a:r>
                    </a:p>
                  </a:txBody>
                  <a:tcPr marL="2095" marR="2095" marT="2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Fiziki Gerçekleşme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Abdurrahman Gazi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/>
                        <a:t>%  50</a:t>
                      </a:r>
                      <a:endParaRPr lang="tr-TR" sz="1400" b="0" dirty="0"/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Kasrı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Arifan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% 85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Tavas Ortamahalle Yeni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% 95</a:t>
                      </a: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 Salihler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40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Aktepe Mah. Hacı Hüseyin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Tomaşoğlu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Yeşil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80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Merkez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Şemikler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Mah. Hacı Mehmet Ayşe Hatun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40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Denizli Merkez Deliktaş Mah. Muhtaroğlu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95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 Yunus Emre Mahallesi, Bursa Caddesi Evliya Çelebi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90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Acıpayam İlçesi Benlik Mahallesi (köyü) Yukarı Mahalle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90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İlçesi,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Mahallesi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Meska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Başlanmadı 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İlçesi, Sümer Mahallesi, Halk Küçük Sanayi Sitesi Cami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Çal İlçesi, İsmailler Mahallesi,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Toki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Mevkii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Toki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Evleri Cami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İlçesi, 1200 Evler Mahallesi 1200 Evler Cami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45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Karşıyaka Esen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75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03469"/>
              </p:ext>
            </p:extLst>
          </p:nvPr>
        </p:nvGraphicFramePr>
        <p:xfrm>
          <a:off x="539552" y="1326791"/>
          <a:ext cx="8136904" cy="3896009"/>
        </p:xfrm>
        <a:graphic>
          <a:graphicData uri="http://schemas.openxmlformats.org/drawingml/2006/table">
            <a:tbl>
              <a:tblPr/>
              <a:tblGrid>
                <a:gridCol w="527392"/>
                <a:gridCol w="6404045"/>
                <a:gridCol w="1205467"/>
              </a:tblGrid>
              <a:tr h="615432">
                <a:tc gridSpan="2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YILI 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DEVAM EDEN CAMİ İNŞAATLARI</a:t>
                      </a:r>
                    </a:p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Fiziki Gerçekleşme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 İlçesi, Karaçayaltı Mevkii Denizli Müftülük Camii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Başlanmadı 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Bozkurt İlçesi,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Köyiçi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Mevkii, Halim Küçük Caddesi Cami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60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İstiklal Allı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50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Yenişafak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Mahallesi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 40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Pamukkale İlçesi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Güzelköy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Camii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Başlanmadı 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Çardak İlçesi Hacı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Mahammet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Cami  yapım işi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10 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Pamukkale ilçesi Akpınar  Cami </a:t>
                      </a:r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10 </a:t>
                      </a:r>
                    </a:p>
                  </a:txBody>
                  <a:tcPr marL="2095" marR="2095" marT="2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8517"/>
              </p:ext>
            </p:extLst>
          </p:nvPr>
        </p:nvGraphicFramePr>
        <p:xfrm>
          <a:off x="539553" y="685496"/>
          <a:ext cx="8064896" cy="5008202"/>
        </p:xfrm>
        <a:graphic>
          <a:graphicData uri="http://schemas.openxmlformats.org/drawingml/2006/table">
            <a:tbl>
              <a:tblPr/>
              <a:tblGrid>
                <a:gridCol w="532588"/>
                <a:gridCol w="6467133"/>
                <a:gridCol w="1065175"/>
              </a:tblGrid>
              <a:tr h="672883">
                <a:tc gridSpan="3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tr-T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YILI DEVAM EDEN HAYIRSEVER İNŞAATLARI</a:t>
                      </a:r>
                    </a:p>
                    <a:p>
                      <a:pPr marL="0" indent="0" algn="ctr" fontAlgn="ctr">
                        <a:buNone/>
                      </a:pPr>
                      <a:endParaRPr lang="tr-T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ctr" fontAlgn="ctr">
                        <a:buNone/>
                      </a:pP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09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Sıra No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İşin Adı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Açıklama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Türk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Diyanet Vakfı Çardak Kur'an Kursu ve Müftülük Hizmet Binası İnşaatı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80</a:t>
                      </a:r>
                      <a:endParaRPr lang="tr-T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Merkezefendi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İlçesi Bereketler Mahallesinde yaptırılacak Mustafa-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Yaşariye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Dede Yatılı Kız Kuran Kursu İnşaatı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70</a:t>
                      </a:r>
                      <a:endParaRPr lang="tr-T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Çivril Kadir Kameroğlu 30 kişilik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Yalı Bakım ve Rehabilitasyon Merkezi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70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Pamukkale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Dokuzkavaklar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Cafer Sadık Abalıoğlu Ortaokulu Bahçesine </a:t>
                      </a:r>
                      <a:r>
                        <a:rPr lang="tr-T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Dentaş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A.Ş.  tarafından yaptırılacak Özel Projeli Ek Bina İnşaatı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Serinhisar ilçesi Müftülük Hizmet binası  ve Kuran kursu Yapım İşi </a:t>
                      </a: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İşe</a:t>
                      </a:r>
                      <a:r>
                        <a:rPr lang="tr-TR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Başlanılmadı</a:t>
                      </a:r>
                      <a:endParaRPr lang="tr-TR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97010"/>
              </p:ext>
            </p:extLst>
          </p:nvPr>
        </p:nvGraphicFramePr>
        <p:xfrm>
          <a:off x="323526" y="940944"/>
          <a:ext cx="8496949" cy="4040305"/>
        </p:xfrm>
        <a:graphic>
          <a:graphicData uri="http://schemas.openxmlformats.org/drawingml/2006/table">
            <a:tbl>
              <a:tblPr/>
              <a:tblGrid>
                <a:gridCol w="152067"/>
                <a:gridCol w="663249"/>
                <a:gridCol w="904429"/>
                <a:gridCol w="452216"/>
                <a:gridCol w="452216"/>
                <a:gridCol w="452216"/>
                <a:gridCol w="452216"/>
                <a:gridCol w="452216"/>
                <a:gridCol w="452216"/>
                <a:gridCol w="663249"/>
                <a:gridCol w="663249"/>
                <a:gridCol w="663249"/>
                <a:gridCol w="663249"/>
                <a:gridCol w="663249"/>
                <a:gridCol w="747663"/>
              </a:tblGrid>
              <a:tr h="514683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effectLst/>
                          <a:latin typeface="Sylfaen"/>
                        </a:rPr>
                        <a:t>K.E.Y.Y. (Kendi Evini Yapana Yardım) METODU İLE YAPILAN KONUTLARIN </a:t>
                      </a:r>
                      <a:endParaRPr lang="tr-TR" sz="1800" b="1" i="0" u="none" strike="noStrike" dirty="0" smtClean="0">
                        <a:effectLst/>
                        <a:latin typeface="Sylfaen"/>
                      </a:endParaRP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effectLst/>
                          <a:latin typeface="Sylfaen"/>
                        </a:rPr>
                        <a:t>2017 </a:t>
                      </a:r>
                      <a:r>
                        <a:rPr lang="tr-TR" sz="1800" b="1" i="0" u="none" strike="noStrike" dirty="0">
                          <a:effectLst/>
                          <a:latin typeface="Sylfaen"/>
                        </a:rPr>
                        <a:t>YILI YATIRIM PROGRAMI </a:t>
                      </a:r>
                      <a:r>
                        <a:rPr lang="tr-TR" sz="1800" b="1" i="0" u="none" strike="noStrike" dirty="0" smtClean="0">
                          <a:effectLst/>
                          <a:latin typeface="Sylfaen"/>
                        </a:rPr>
                        <a:t>İCMALİ</a:t>
                      </a:r>
                    </a:p>
                    <a:p>
                      <a:pPr algn="ctr" fontAlgn="b"/>
                      <a:endParaRPr lang="tr-TR" sz="1800" b="1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0867">
                <a:tc gridSpan="15">
                  <a:txBody>
                    <a:bodyPr/>
                    <a:lstStyle/>
                    <a:p>
                      <a:pPr algn="ctr" fontAlgn="b"/>
                      <a:endParaRPr lang="tr-TR" sz="600" b="0" i="0" u="none" strike="noStrike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7333"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İLİ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DENİZLİ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>
                          <a:effectLst/>
                          <a:latin typeface="Sylfaen"/>
                        </a:rPr>
                        <a:t>YATIRIM PROGRAMINDAN ÇIKARILAN KONUT SAYISI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2017 YILI ÖNCESİ BİTEN KONUT SAYISI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2017 PROGRAMINDAKİ TOPLAM KONUT SAYISI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2017 YILI İNŞAATLARI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PROGRAM ÖDENEK DURUMU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 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 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2017 YILI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2017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BAŞLANMAYAN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effectLst/>
                          <a:latin typeface="Sylfaen"/>
                        </a:rPr>
                        <a:t>DEVAM  </a:t>
                      </a:r>
                      <a:r>
                        <a:rPr lang="tr-TR" sz="900" b="1" i="0" u="none" strike="noStrike" dirty="0">
                          <a:effectLst/>
                          <a:latin typeface="Sylfaen"/>
                        </a:rPr>
                        <a:t>EDEN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TAMAMLANAN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effectLst/>
                          <a:latin typeface="Sylfaen"/>
                        </a:rPr>
                        <a:t>01 - </a:t>
                      </a:r>
                      <a:r>
                        <a:rPr lang="tr-TR" sz="900" b="1" i="0" u="none" strike="noStrike" dirty="0" smtClean="0">
                          <a:effectLst/>
                          <a:latin typeface="Sylfaen"/>
                        </a:rPr>
                        <a:t>07.</a:t>
                      </a:r>
                      <a:endParaRPr lang="tr-TR" sz="900" b="1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YILI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SIRA NO</a:t>
                      </a:r>
                    </a:p>
                  </a:txBody>
                  <a:tcPr marL="5828" marR="5828" marT="5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İLÇESİ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KÖYÜ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TOPLAM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2016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2017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KALAN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AYLAR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KALAN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effectLst/>
                          <a:latin typeface="Sylfaen"/>
                        </a:rPr>
                        <a:t>KREDİ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YILI SONU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YILI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KREDİSİ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TOPLAM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ÖDENEĞİ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 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 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TUTARI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ÖDENEN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ÖDENEĞİ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TOPLAMI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ÖDEME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73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T.L.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 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1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ÇAL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DAĞMARMARA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17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14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7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4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3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266.250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104.764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188.580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-27.094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69.536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119.044</a:t>
                      </a:r>
                      <a:endParaRPr lang="tr-TR" sz="900" b="0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1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2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SARAYKÖY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HİSAR - III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4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11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5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190.000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113.250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88.200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-11.450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12.000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76.200</a:t>
                      </a:r>
                      <a:endParaRPr lang="tr-TR" sz="900" b="0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1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3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SARAYKÖY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HİSAR - IV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13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10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3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546.000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124.800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421.200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effectLst/>
                          <a:latin typeface="Sylfaen"/>
                        </a:rPr>
                        <a:t>69.000</a:t>
                      </a:r>
                      <a:endParaRPr lang="tr-TR" sz="900" b="0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55.800</a:t>
                      </a:r>
                      <a:endParaRPr lang="tr-TR" sz="900" b="0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6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4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BEYAĞAÇ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PINARÖNÜ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17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17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714.000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effectLst/>
                          <a:latin typeface="Sylfaen"/>
                        </a:rPr>
                        <a:t>714.000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0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TOPLAM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21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C00000"/>
                          </a:solidFill>
                          <a:effectLst/>
                          <a:latin typeface="Sylfaen"/>
                        </a:rPr>
                        <a:t>25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Sylfaen"/>
                        </a:rPr>
                        <a:t>42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30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12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3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1.716.250</a:t>
                      </a: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218.014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401.580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Sylfaen"/>
                        </a:rPr>
                        <a:t>1.096.656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effectLst/>
                          <a:latin typeface="Sylfaen"/>
                        </a:rPr>
                        <a:t>150.536</a:t>
                      </a:r>
                      <a:endParaRPr lang="tr-TR" sz="1000" b="1" i="0" u="none" strike="noStrike" dirty="0"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251.044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Sylfaen"/>
                      </a:endParaRPr>
                    </a:p>
                  </a:txBody>
                  <a:tcPr marL="5828" marR="5828" marT="5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2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46130"/>
              </p:ext>
            </p:extLst>
          </p:nvPr>
        </p:nvGraphicFramePr>
        <p:xfrm>
          <a:off x="467547" y="620688"/>
          <a:ext cx="8280919" cy="5660284"/>
        </p:xfrm>
        <a:graphic>
          <a:graphicData uri="http://schemas.openxmlformats.org/drawingml/2006/table">
            <a:tbl>
              <a:tblPr/>
              <a:tblGrid>
                <a:gridCol w="1945525"/>
                <a:gridCol w="105023"/>
                <a:gridCol w="469732"/>
                <a:gridCol w="109421"/>
                <a:gridCol w="478915"/>
                <a:gridCol w="359187"/>
                <a:gridCol w="348622"/>
                <a:gridCol w="96879"/>
                <a:gridCol w="263162"/>
                <a:gridCol w="104377"/>
                <a:gridCol w="392599"/>
                <a:gridCol w="389815"/>
                <a:gridCol w="392599"/>
                <a:gridCol w="109036"/>
                <a:gridCol w="250151"/>
                <a:gridCol w="161623"/>
                <a:gridCol w="431451"/>
                <a:gridCol w="144612"/>
                <a:gridCol w="189511"/>
                <a:gridCol w="98520"/>
                <a:gridCol w="294079"/>
                <a:gridCol w="137969"/>
                <a:gridCol w="307532"/>
                <a:gridCol w="124516"/>
                <a:gridCol w="576063"/>
              </a:tblGrid>
              <a:tr h="250162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FAAL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KURULUŞ İZN.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TASFİYE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TERKIN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MÜNFESİH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M. DEĞİŞİKLİĞİ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İNTİBAK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3348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KOOPERATİF TÜRÜ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tr-TR" sz="8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ORTAK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21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KONUT YAPI KOOPERATİFİ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1275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KÜÇÜK SANAYİ SİTESİ YAPI KOOPERATİFİ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53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 İŞYERİ YAPI KOOPERATİFİ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21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YAPI KOOPERATİFLERİ BİRLİĞİ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00">
                <a:tc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80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1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MADDE DEĞİŞ 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– 2016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YIL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LARI İÇİNDE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KURULUŞU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YAPILAN 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TOPLAM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ERATİF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SAYISI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fi-FI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YIL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İÇİNDE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KURULUŞU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YAPILAN 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TOPLAM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KOOP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ERATİF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SAYISI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FAAL 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– 2016 YILLARI İÇİNDE İNCELEME YAPILAN KOOPERATİF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2017YILI İÇİNDE İNCELEME YAPILAN KOOPERATİF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---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1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TASFİYE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– 2016 YILLARI İÇİNDE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GENEL KURUL TOPLANTISI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YAPILAN KOOP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ERATİF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SAYISI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1729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fi-FI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YILI İÇİNDE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GENEL KURUL TOPLANTISI 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YAPILAN KOOP</a:t>
                      </a:r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ERATİF</a:t>
                      </a:r>
                      <a:r>
                        <a:rPr lang="fi-FI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i-FI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SAYISI</a:t>
                      </a: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MÜNFESİH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– 2016 YILLARI İÇİNDE SUÇ DUYURUSU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YAPILAN KOOPERATİF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YILI İÇİNDE SUÇ DUYURUSU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YAPILAN KOOPERATİF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---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1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TERKİN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 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– 2016 YILLARI İÇİNDE MADDE DEĞİŞİKLİĞİ YAPILAN KOOPERATİF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YIL İÇİNDE MADDE DEĞİŞİKLİĞİ YAPILAN KOOPERATİF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SAYISI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1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KURULUŞ</a:t>
                      </a: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– 2016 YILLARI İÇİNDE YAPILAN MUHTELİF MAHKEME ve ŞİKAYET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CEVAP İŞLEMLERİ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YILI İÇİNDE YAPILAN MUHTELİF MAHKEME ve ŞİKAYET</a:t>
                      </a:r>
                      <a:r>
                        <a:rPr lang="tr-TR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CEVAP İŞLEMLERİ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tr-TR" sz="8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69"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TOPLAM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1654</a:t>
                      </a:r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05">
                <a:tc gridSpan="25">
                  <a:txBody>
                    <a:bodyPr/>
                    <a:lstStyle/>
                    <a:p>
                      <a:pPr algn="just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27188">
                <a:tc gridSpan="25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7188"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tr-TR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38" marR="4438" marT="44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7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31541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2200" dirty="0">
                <a:solidFill>
                  <a:srgbClr val="40404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3300" b="1" dirty="0" smtClean="0">
                <a:solidFill>
                  <a:srgbClr val="40404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2017 </a:t>
            </a:r>
            <a:r>
              <a:rPr lang="tr-TR" sz="3300" b="1" dirty="0">
                <a:solidFill>
                  <a:srgbClr val="40404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YILI GENEL BÜTÇE </a:t>
            </a:r>
            <a:r>
              <a:rPr lang="tr-TR" sz="3300" b="1" dirty="0" smtClean="0">
                <a:solidFill>
                  <a:srgbClr val="40404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İNŞAAT YATIRIMLARI</a:t>
            </a:r>
            <a:endParaRPr lang="tr-TR" sz="3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68347"/>
              </p:ext>
            </p:extLst>
          </p:nvPr>
        </p:nvGraphicFramePr>
        <p:xfrm>
          <a:off x="467544" y="1268762"/>
          <a:ext cx="8208912" cy="5341281"/>
        </p:xfrm>
        <a:graphic>
          <a:graphicData uri="http://schemas.openxmlformats.org/drawingml/2006/table">
            <a:tbl>
              <a:tblPr/>
              <a:tblGrid>
                <a:gridCol w="495132"/>
                <a:gridCol w="1177054"/>
                <a:gridCol w="2508279"/>
                <a:gridCol w="1520169"/>
                <a:gridCol w="1444160"/>
                <a:gridCol w="1064118"/>
              </a:tblGrid>
              <a:tr h="4491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Sıra 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 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İşin Adı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İşin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Durumu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Teklif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bedeli (TL)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Fiziki Gerçekleşme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7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2006K171210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Denizli Bakım ve Sosyal Rehabilitasyon Merkezi İnşaatı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 BİTTİ</a:t>
                      </a:r>
                    </a:p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2.844.000,00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7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2000K010650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Buldan Vergi Dairesi Müdürlüğü Hizmet Binası İnşaatı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 Devam Ediyor.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1.092.000,00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30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86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2016H03500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Kredi Yurtlar Kurumu B Blok Güçlendirme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 BİTTİ</a:t>
                      </a:r>
                    </a:p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3.485.000,00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86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Bekilli Yurt Güçlendirme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 BİTTİ</a:t>
                      </a:r>
                    </a:p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7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Kredi Yurtlar Kurumu A Blok Güçlendirme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İhale İşlemleri  Devam Ediyor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7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 fontAlgn="ctr"/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Diyanet  Eğitim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Merkezi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İhale İşlemleri  Devam Ediyor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3"/>
          <p:cNvSpPr>
            <a:spLocks noChangeArrowheads="1"/>
          </p:cNvSpPr>
          <p:nvPr/>
        </p:nvSpPr>
        <p:spPr bwMode="auto">
          <a:xfrm>
            <a:off x="467544" y="692696"/>
            <a:ext cx="806489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İhale tarihi                                           	: 01.09.2015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 tarihi                                    	: 05.10.2015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İşyeri teslim tarihi                                	: 08.10.2015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İşin süresi                                              	: 360 gün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Sözleşmeye göre işin bitim tarihi      	: 01.10.2016 – 03.02.2017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maliyeti                                   	: 4.067.025,22 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bedeli                                          	: 2.844.000,00 TL+92.23.08.-TL.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 firma                                      	: FEY İnş. </a:t>
            </a:r>
            <a:r>
              <a:rPr lang="tr-T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Müh. Is. </a:t>
            </a:r>
            <a:r>
              <a:rPr lang="tr-T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Soğ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San ve Tic. Ltd. Şti.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İnşaat;  1 adet İdari Bina (Bodrum Kat + Zemin Kat + Çatı Katı; inşaat alanı: 1.707,7 m2) ile 4 adet Yaşam Merkezi (Zemin Kat; inşaat alanı: 188,3 m2) olmak üzere toplam 5 adet yapıdan oluşmaktadır. Toplam inşaat alanı 2.460,9 m2 </a:t>
            </a:r>
            <a:r>
              <a:rPr lang="tr-T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İnşaat tamamlanarak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31.05.2017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 itibarıyla Geçici Kabulü yapılmış olup,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yükleniciye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KDV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fiyat farkı dahil toplam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3.349.757,23.-TL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 yapılmıştır.      </a:t>
            </a:r>
            <a:endParaRPr lang="tr-T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08913" cy="432048"/>
          </a:xfrm>
        </p:spPr>
        <p:txBody>
          <a:bodyPr>
            <a:normAutofit/>
          </a:bodyPr>
          <a:lstStyle/>
          <a:p>
            <a:r>
              <a:rPr lang="tr-TR" sz="1800" b="1" dirty="0" smtClean="0">
                <a:solidFill>
                  <a:prstClr val="black"/>
                </a:solidFill>
                <a:cs typeface="Arial" charset="0"/>
              </a:rPr>
              <a:t>1- 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DENİZLİ BAKIM VE SOSYAL REHABİLİTASYON MERKEZİ  (BSRM) </a:t>
            </a:r>
            <a:r>
              <a:rPr lang="tr-TR" sz="1800" b="1" dirty="0" smtClean="0">
                <a:solidFill>
                  <a:prstClr val="black"/>
                </a:solidFill>
                <a:cs typeface="Arial" charset="0"/>
              </a:rPr>
              <a:t>İNŞAATI</a:t>
            </a:r>
            <a:endParaRPr lang="tr-TR" sz="1800" dirty="0"/>
          </a:p>
        </p:txBody>
      </p:sp>
      <p:pic>
        <p:nvPicPr>
          <p:cNvPr id="3074" name="Picture 2" descr="C:\Users\ferhat.elci\Desktop\İHALE\ANGARYA\İNŞAAT RESİMLERİ\GENEL BÜTÇE\BSRM\20161110_11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7350"/>
            <a:ext cx="7920880" cy="295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3"/>
          <p:cNvSpPr>
            <a:spLocks noChangeArrowheads="1"/>
          </p:cNvSpPr>
          <p:nvPr/>
        </p:nvSpPr>
        <p:spPr bwMode="auto">
          <a:xfrm>
            <a:off x="611560" y="620688"/>
            <a:ext cx="763284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İhale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  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13.07.2016     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 tarihi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29.09.2016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İşyeri teslim tarihi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03.10.2016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İşin süresi    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200 gün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Sözleşmeye göre işin bitim tarihi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20.04.2017 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maliyeti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1.364.415,18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bedeli 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1.050.000,00 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 firma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Gökhan Mühendislik Otomotiv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İnşaat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San.Tic.Ltd.Şti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İnşaat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(B+Z+3 Kat) olmak üzere toplam 3 kattan oluşmaktadır. İnşaat tamamlanarak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10.05.2017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 itibarıyla Geçici Kabulü yapılmış olup,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yükleniciye KDV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fiyat farkı dahil toplam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1.360.809,37.-TL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yapılmıştır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892988" cy="432048"/>
          </a:xfrm>
        </p:spPr>
        <p:txBody>
          <a:bodyPr>
            <a:normAutofit/>
          </a:bodyPr>
          <a:lstStyle/>
          <a:p>
            <a:r>
              <a:rPr lang="tr-TR" sz="1800" b="1" dirty="0" smtClean="0">
                <a:solidFill>
                  <a:prstClr val="black"/>
                </a:solidFill>
                <a:cs typeface="Arial" charset="0"/>
              </a:rPr>
              <a:t>2- 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DENİZLİ BEKİLLİ İLÇESİ ÖĞRENCİ YURDU GÜÇLENDİRME ve ONARIM </a:t>
            </a:r>
            <a:r>
              <a:rPr lang="tr-TR" sz="1800" b="1" dirty="0" smtClean="0">
                <a:solidFill>
                  <a:prstClr val="black"/>
                </a:solidFill>
                <a:cs typeface="Arial" charset="0"/>
              </a:rPr>
              <a:t>İŞİ</a:t>
            </a:r>
            <a:endParaRPr lang="tr-TR" sz="1800" dirty="0"/>
          </a:p>
        </p:txBody>
      </p:sp>
      <p:pic>
        <p:nvPicPr>
          <p:cNvPr id="2050" name="Picture 2" descr="C:\Users\ferhat.elci\Desktop\İHALE\İNŞAAT RESİMLERİ\bekilli yurt son\20170601_13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3" y="3382888"/>
            <a:ext cx="738082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3"/>
          <p:cNvSpPr>
            <a:spLocks noChangeArrowheads="1"/>
          </p:cNvSpPr>
          <p:nvPr/>
        </p:nvSpPr>
        <p:spPr bwMode="auto">
          <a:xfrm>
            <a:off x="575556" y="692696"/>
            <a:ext cx="8064896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İhale tarihi                                           	: 18.07.2016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 tarihi                                   	: 12.08.2016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İşyeri teslim tarihi                              	: 16.08.2016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İşin süresi                                             	: 550 gün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Sözleşmeye göre işin bitim tarihi    	: 16.02.2018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maliyeti                                 	: 1.092.000,00 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bedeli                                         	: 1.092.000,00 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 firma                                    	: Çağatay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Yıldız İnşaat Tarım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Hayvancılık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San.Tic.Ltd.Şti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İnşaat;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Bodrum Kat + Zemin Kat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+1-Bodrum Kat+Zemin+1 .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Kat olmak üzere toplam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kattan oluşmaktadır. Toplam inşaat alanı 2.011,5 m2 </a:t>
            </a:r>
            <a:r>
              <a:rPr lang="tr-T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İnşaatın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 seviyesi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seviyelerinde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olup, yükleniciye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KDV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fiyat farkı dahil toplam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340.507,17 TL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yapılmıştır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30237" cy="36004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3-DENİZLİ İLİ BULDAN İLÇESİ VERGİ DAİRESİ BAŞKANLIĞI HİZMET BİNASI İNŞAATI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G:\FOTO\buldan vergi dairesi\20161005_134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428999"/>
            <a:ext cx="8064896" cy="3006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3"/>
          <p:cNvSpPr>
            <a:spLocks noChangeArrowheads="1"/>
          </p:cNvSpPr>
          <p:nvPr/>
        </p:nvSpPr>
        <p:spPr bwMode="auto">
          <a:xfrm>
            <a:off x="323528" y="285728"/>
            <a:ext cx="8352928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4-KREDİ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YURTLAR KURUMU B BLOK GÜÇLENDİRME VE ONARIM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İhale tarihi  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13.07.2016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 tarihi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26.08.2016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İşyeri teslim tarihi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31.08.2016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İşin süresi    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200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Sözleşmeye göre işin bitim tarihi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: 18.03.2017</a:t>
            </a:r>
            <a:endParaRPr lang="tr-T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maliyeti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4.735.219,87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bedeli     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3.485.000,00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Yüklenici firma                                   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Bülent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Hançar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Alayont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Mimarlık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İnş. </a:t>
            </a:r>
            <a:r>
              <a:rPr lang="tr-T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Malz.Yapı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Tas.San.Tic.Ltd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Şirketi.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İnşaat tamamlanarak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09.05.2017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 itibarıyla Geçici Kabulü yapılmış olup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yükleniciye KDV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fiyat farkı dahil toplam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4.504.602,71.-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 yapılmıştır.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4286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/>
          </a:p>
        </p:txBody>
      </p:sp>
      <p:pic>
        <p:nvPicPr>
          <p:cNvPr id="1026" name="Picture 2" descr="C:\Users\ferhat.elci\Desktop\İHALE\İNŞAAT RESİMLERİ\Yeni klasör\20170602_125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5635"/>
            <a:ext cx="7687681" cy="33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rhat.elci\Desktop\GENEL EVRAK\KOORDİNASYON - BİLGİ NOTLARI\İNŞ FOTO\IMG_2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3" y="836712"/>
            <a:ext cx="4154618" cy="26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1520" y="260648"/>
            <a:ext cx="405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İŞKUR HİZMET BİNASI</a:t>
            </a:r>
            <a:br>
              <a:rPr lang="tr-TR" b="1" dirty="0"/>
            </a:br>
            <a:r>
              <a:rPr lang="tr-TR" b="1" dirty="0"/>
              <a:t>2014 – 2016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572000" y="26064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cs typeface="Arial" panose="020B0604020202020204" pitchFamily="34" charset="0"/>
              </a:rPr>
              <a:t>TUİK HİZMET BİNASI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>
                <a:cs typeface="Arial" panose="020B0604020202020204" pitchFamily="34" charset="0"/>
              </a:rPr>
              <a:t>2015 – 2016 </a:t>
            </a:r>
            <a:endParaRPr lang="tr-TR" dirty="0"/>
          </a:p>
        </p:txBody>
      </p:sp>
      <p:pic>
        <p:nvPicPr>
          <p:cNvPr id="7" name="Picture 2" descr="C:\Users\ferhat.elci\Desktop\GENEL EVRAK\KOORDİNASYON - BİLGİ NOTLARI\İNŞ FOTO\IMG_2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87552" cy="25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51519" y="3573016"/>
            <a:ext cx="4059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cs typeface="Arial" panose="020B0604020202020204" pitchFamily="34" charset="0"/>
              </a:rPr>
              <a:t>TAPU KADASTRO HİZMET BİNASI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>
                <a:cs typeface="Arial" panose="020B0604020202020204" pitchFamily="34" charset="0"/>
              </a:rPr>
              <a:t>2015 – 2016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572000" y="353719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AİLE SOS.POL.HİZMET BİNASI</a:t>
            </a:r>
            <a:br>
              <a:rPr lang="tr-TR" b="1" dirty="0"/>
            </a:br>
            <a:r>
              <a:rPr lang="tr-TR" b="1" dirty="0"/>
              <a:t>2015 – 2016 </a:t>
            </a:r>
            <a:endParaRPr lang="tr-TR" dirty="0"/>
          </a:p>
        </p:txBody>
      </p:sp>
      <p:pic>
        <p:nvPicPr>
          <p:cNvPr id="10" name="Picture 2" descr="C:\Users\ferhat.elci\Desktop\GENEL EVRAK\KOORDİNASYON - BİLGİ NOTLARI\İNŞ FOTO\IMG_2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21089"/>
            <a:ext cx="4155161" cy="24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erhat.elci\Desktop\GENEL EVRAK\KOORDİNASYON - BİLGİ NOTLARI\İNŞ FOTO\IMG_2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9" y="4183528"/>
            <a:ext cx="4074903" cy="25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6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29752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ÇİVRİL  200 KİŞİLİK YURT YAPIM  İŞİ                      2015 – 2016 </a:t>
            </a:r>
            <a:endParaRPr lang="tr-TR" dirty="0"/>
          </a:p>
        </p:txBody>
      </p:sp>
      <p:pic>
        <p:nvPicPr>
          <p:cNvPr id="5" name="Picture 2" descr="C:\Users\adem.hobel\Desktop\SİTE HABER\çivril yurt\20170202_104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3853"/>
            <a:ext cx="4173832" cy="23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572000" y="18864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ÇAMELİ  200 KİŞİLİK YURT YAPIM  İŞİ                    2015 – 2016 </a:t>
            </a:r>
            <a:endParaRPr lang="tr-TR" dirty="0"/>
          </a:p>
        </p:txBody>
      </p:sp>
      <p:pic>
        <p:nvPicPr>
          <p:cNvPr id="7" name="Picture 2" descr="C:\Users\adem.hobel\Desktop\SİTE HABER\çameli yurt\20161223_13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3" y="943853"/>
            <a:ext cx="4161581" cy="23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51520" y="342061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ACIPAYAM  150 KİŞİLİK YURT YAPIM  İŞİ               2015 – 2016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572000" y="341223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BAKLAN EMNİYET   HİZMET BİNASI  YAPIM İŞİ   2015 – 2016 </a:t>
            </a:r>
            <a:endParaRPr lang="tr-TR" dirty="0"/>
          </a:p>
        </p:txBody>
      </p:sp>
      <p:pic>
        <p:nvPicPr>
          <p:cNvPr id="10" name="Picture 2" descr="F:\YAPIM ŞUBE MÜDÜRLÜĞÜ\ACIPAYAM YURT\final\20161130_102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3" y="4052660"/>
            <a:ext cx="4195861" cy="23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em.hobel\Desktop\SİTE HABER\baklan emniyet\baklan haber\20170407_131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6674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0466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TAVAS EMNİYET  HİZMET BİNASI </a:t>
            </a:r>
            <a:endParaRPr lang="tr-TR" b="1" dirty="0" smtClean="0"/>
          </a:p>
          <a:p>
            <a:pPr algn="ctr"/>
            <a:r>
              <a:rPr lang="tr-TR" b="1" dirty="0" smtClean="0"/>
              <a:t>YAPIM </a:t>
            </a:r>
            <a:r>
              <a:rPr lang="tr-TR" b="1" dirty="0"/>
              <a:t>İŞİ   </a:t>
            </a:r>
            <a:r>
              <a:rPr lang="tr-TR" b="1" dirty="0" smtClean="0"/>
              <a:t>2013</a:t>
            </a:r>
            <a:r>
              <a:rPr lang="tr-TR" b="1" dirty="0"/>
              <a:t>– 2016 </a:t>
            </a:r>
            <a:endParaRPr lang="tr-TR" dirty="0"/>
          </a:p>
        </p:txBody>
      </p:sp>
      <p:pic>
        <p:nvPicPr>
          <p:cNvPr id="5" name="Picture 2" descr="F:\SİTE\TAVAS  EMNİYET\20161007_122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5" y="1047968"/>
            <a:ext cx="4104455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572000" y="33265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K.Y.K. DENİZLİ LOJMAN BİNASI</a:t>
            </a:r>
            <a:br>
              <a:rPr lang="tr-TR" b="1" dirty="0"/>
            </a:br>
            <a:r>
              <a:rPr lang="tr-TR" b="1" dirty="0"/>
              <a:t>GÜÇLENDİRME ve ONARIM İŞİ 2016 – 2016 </a:t>
            </a:r>
            <a:endParaRPr lang="tr-TR" dirty="0"/>
          </a:p>
        </p:txBody>
      </p:sp>
      <p:pic>
        <p:nvPicPr>
          <p:cNvPr id="7" name="Picture 2" descr="F:\SİTE\LOJMAN FOTO\20161220_123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5" y="1059007"/>
            <a:ext cx="4084832" cy="22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51520" y="3397107"/>
            <a:ext cx="414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BABADAĞ 50 KİŞİLİK  HUZUREVİ   İNŞAATI </a:t>
            </a:r>
            <a:r>
              <a:rPr lang="tr-TR" b="1" dirty="0" smtClean="0"/>
              <a:t>2015 </a:t>
            </a:r>
            <a:r>
              <a:rPr lang="tr-TR" b="1" dirty="0"/>
              <a:t>– 2016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639515" y="3397107"/>
            <a:ext cx="4084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ÇAMELİ İLÇE  TARIM  HİZMET  BİNASI İNŞAATI  2015 – 2016 </a:t>
            </a:r>
            <a:endParaRPr lang="tr-TR" dirty="0"/>
          </a:p>
        </p:txBody>
      </p:sp>
      <p:pic>
        <p:nvPicPr>
          <p:cNvPr id="10" name="Picture 2" descr="C:\Users\adem.hobel\Desktop\SİTE HABER\babadağ\IMG-20170515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8" y="4043438"/>
            <a:ext cx="4168463" cy="2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em.hobel\Desktop\SİTE HABER\çameli tarım\20161223_141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8270" y="4066959"/>
            <a:ext cx="4146077" cy="23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30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1944</TotalTime>
  <Words>1517</Words>
  <Application>Microsoft Office PowerPoint</Application>
  <PresentationFormat>Ekran Gösterisi (4:3)</PresentationFormat>
  <Paragraphs>711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Dalga Biçimi</vt:lpstr>
      <vt:lpstr>PowerPoint Sunusu</vt:lpstr>
      <vt:lpstr> 2017 YILI GENEL BÜTÇE İNŞAAT YATIRIMLARI</vt:lpstr>
      <vt:lpstr>1- DENİZLİ BAKIM VE SOSYAL REHABİLİTASYON MERKEZİ  (BSRM) İNŞAATI</vt:lpstr>
      <vt:lpstr>2- DENİZLİ BEKİLLİ İLÇESİ ÖĞRENCİ YURDU GÜÇLENDİRME ve ONARIM İŞİ</vt:lpstr>
      <vt:lpstr>3-DENİZLİ İLİ BULDAN İLÇESİ VERGİ DAİRESİ BAŞKANLIĞI HİZMET BİNASI İNŞAATI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Ela Fidan</dc:creator>
  <cp:lastModifiedBy>Ferhat Elçi</cp:lastModifiedBy>
  <cp:revision>157</cp:revision>
  <cp:lastPrinted>2017-08-01T07:50:00Z</cp:lastPrinted>
  <dcterms:created xsi:type="dcterms:W3CDTF">2017-03-10T07:36:33Z</dcterms:created>
  <dcterms:modified xsi:type="dcterms:W3CDTF">2017-08-03T12:15:32Z</dcterms:modified>
</cp:coreProperties>
</file>